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3849" autoAdjust="0"/>
  </p:normalViewPr>
  <p:slideViewPr>
    <p:cSldViewPr snapToGrid="0">
      <p:cViewPr varScale="1">
        <p:scale>
          <a:sx n="61" d="100"/>
          <a:sy n="61" d="100"/>
        </p:scale>
        <p:origin x="-1062"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D2CA4-1D15-4CF2-8A90-D027E218BF3B}" type="datetimeFigureOut">
              <a:rPr lang="en-US" smtClean="0"/>
              <a:pPr/>
              <a:t>10/22/2020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FA2FC-430F-436B-8A80-0A5592163202}" type="slidenum">
              <a:rPr lang="en-US" smtClean="0"/>
              <a:pPr/>
              <a:t>‹#›</a:t>
            </a:fld>
            <a:endParaRPr lang="en-US" dirty="0"/>
          </a:p>
        </p:txBody>
      </p:sp>
    </p:spTree>
    <p:extLst>
      <p:ext uri="{BB962C8B-B14F-4D97-AF65-F5344CB8AC3E}">
        <p14:creationId xmlns="" xmlns:p14="http://schemas.microsoft.com/office/powerpoint/2010/main" val="2727655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Peritoneal surface malignancy is a medical condition characterized by poor prognosis due to the generally rapid disease progression rate. A common form of peritoneal surface malignancy is peritoneal metastasis (PC), a localized metastatic disease within the abdominal cavity. Generally, metastases are the leading causes of cancer deaths (Sorrentino et al., 2019). Other than metastases-based gastrointestinal and gynecological malignancies, pseudomyxoma peritonei (PMP) and malignant peritoneal mesothelioma (MPM) also occur rarely due to primary mucinous tumors in the appendix, peritoneum, and tunica vaginalis testes (Sorrentino et al., 2019). Though Cytoreductive surgery (CRS) is the most commonly used treatment for these conditions, it is not sufficient in eradicating macroscopically visible tumors, increasing the chances of recurrence. Therefore, CRS is combined with intraperitoneal chemotherapy (IPC), delivered as either early post-operative intraperitoneal chemotherapy (EPIC) or hyperthermic intraperitoneal chemotherapy (HIPEC) (Yurttas et al., 2018).</a:t>
            </a:r>
            <a:endParaRPr lang="en-US" dirty="0"/>
          </a:p>
        </p:txBody>
      </p:sp>
      <p:sp>
        <p:nvSpPr>
          <p:cNvPr id="4" name="Slide Number Placeholder 3"/>
          <p:cNvSpPr>
            <a:spLocks noGrp="1"/>
          </p:cNvSpPr>
          <p:nvPr>
            <p:ph type="sldNum" sz="quarter" idx="5"/>
          </p:nvPr>
        </p:nvSpPr>
        <p:spPr/>
        <p:txBody>
          <a:bodyPr/>
          <a:lstStyle/>
          <a:p>
            <a:fld id="{B72FA2FC-430F-436B-8A80-0A5592163202}" type="slidenum">
              <a:rPr lang="en-US" smtClean="0"/>
              <a:pPr/>
              <a:t>2</a:t>
            </a:fld>
            <a:endParaRPr lang="en-US" dirty="0"/>
          </a:p>
        </p:txBody>
      </p:sp>
    </p:spTree>
    <p:extLst>
      <p:ext uri="{BB962C8B-B14F-4D97-AF65-F5344CB8AC3E}">
        <p14:creationId xmlns="" xmlns:p14="http://schemas.microsoft.com/office/powerpoint/2010/main" val="3138442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HIPEC is usually combined with hyperthermia, a heating tumor tissue that increases the lethality of selected drugs and whose direct cytotoxic effect on cells kills malignant tumor cells. From their introduction decades ago, CRS and HIPEC have undergone continuous studies and improvements as techniques for treating PMP and PM patients (Sorrentino et al., 2019). Trials have been undertaken to investigate the pharmacokinetic advantages obtained through inter-peritoneal drug delivery with attempts to improve and optimize the techniques. Recently, the application of HIPEC has been on the rise due to a general acceptance of the technique and the associated potential benefits for conducting the procedures (Testa et al., 2018). However, the technique is not short of resistance, especially following the discovering of additive effects in PM patients. Though there is no standard delivery method for delivering the treatment and the variability in disease and institutions, HIPEC’s efficacy is usually influenced by various parameters.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72FA2FC-430F-436B-8A80-0A5592163202}" type="slidenum">
              <a:rPr lang="en-US" smtClean="0"/>
              <a:pPr/>
              <a:t>3</a:t>
            </a:fld>
            <a:endParaRPr lang="en-US" dirty="0"/>
          </a:p>
        </p:txBody>
      </p:sp>
    </p:spTree>
    <p:extLst>
      <p:ext uri="{BB962C8B-B14F-4D97-AF65-F5344CB8AC3E}">
        <p14:creationId xmlns="" xmlns:p14="http://schemas.microsoft.com/office/powerpoint/2010/main" val="27770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The agents used in HIPEC chemotherapeutic procedures need to meet specific drug requirements. For instance, since HIPEC procedures are short, usually taking 30 – 120 minutes, cell-cycle specific chemotherapeutics are generally undesirable since they require long exposure periods (Sorrentino et al., 2019). Additionally, the agents need to match the perfusates' synergistic heat, while large molecule agents are relatively absorbed slower, limiting systemic toxicity. Generally, the penetration depth is essential for achieving complete CRS, making it essential to ensure agents' nodules are below 2.5mm (Goodman et al., 2016)</a:t>
            </a:r>
          </a:p>
        </p:txBody>
      </p:sp>
      <p:sp>
        <p:nvSpPr>
          <p:cNvPr id="4" name="Slide Number Placeholder 3"/>
          <p:cNvSpPr>
            <a:spLocks noGrp="1"/>
          </p:cNvSpPr>
          <p:nvPr>
            <p:ph type="sldNum" sz="quarter" idx="5"/>
          </p:nvPr>
        </p:nvSpPr>
        <p:spPr/>
        <p:txBody>
          <a:bodyPr/>
          <a:lstStyle/>
          <a:p>
            <a:fld id="{B72FA2FC-430F-436B-8A80-0A5592163202}" type="slidenum">
              <a:rPr lang="en-US" smtClean="0"/>
              <a:pPr/>
              <a:t>4</a:t>
            </a:fld>
            <a:endParaRPr lang="en-US" dirty="0"/>
          </a:p>
        </p:txBody>
      </p:sp>
    </p:spTree>
    <p:extLst>
      <p:ext uri="{BB962C8B-B14F-4D97-AF65-F5344CB8AC3E}">
        <p14:creationId xmlns="" xmlns:p14="http://schemas.microsoft.com/office/powerpoint/2010/main" val="3005168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Times New Roman" panose="02020603050405020304" pitchFamily="18" charset="0"/>
                <a:cs typeface="Times New Roman" panose="02020603050405020304" pitchFamily="18" charset="0"/>
              </a:rPr>
              <a:t>The fundamental factors influencing the pharmacokinetics of HIPEC carrier solutions are solution tonicity and solute molecular size. Tonicity is the relative difference in the concentration of a solute between a cell’s interior and exterior (Sorrentino et al., 2019). When the relative concentration is high inside the cell, osmotic pressure results in diffusion towards the cell’s exterior, reducing intracellular fluid volume. Such a solution is known as hypertonic, and its counterpart, hypotonic, results in inwards diffusion (Sorrentino et al., 2019). Solutions with equal concentrations inside and outside are known as isotonic. Similarly, the solute’s molecular size influences peritoneal cavity clearance into and out of the blood plasma. Here, a high molecular weight results in slower peritoneal fluid clearance, increasing the peritoneal surface exposure to chemotherapy (Goodman et al., 2016). Therefore, an ideal HIPRC solution should slow the peritoneum clearance rate, ensure a high peritoneal volume is maintained, and not harm the peritoneal membrane.</a:t>
            </a:r>
          </a:p>
        </p:txBody>
      </p:sp>
      <p:sp>
        <p:nvSpPr>
          <p:cNvPr id="4" name="Slide Number Placeholder 3"/>
          <p:cNvSpPr>
            <a:spLocks noGrp="1"/>
          </p:cNvSpPr>
          <p:nvPr>
            <p:ph type="sldNum" sz="quarter" idx="5"/>
          </p:nvPr>
        </p:nvSpPr>
        <p:spPr/>
        <p:txBody>
          <a:bodyPr/>
          <a:lstStyle/>
          <a:p>
            <a:fld id="{B72FA2FC-430F-436B-8A80-0A5592163202}" type="slidenum">
              <a:rPr lang="en-US" smtClean="0"/>
              <a:pPr/>
              <a:t>5</a:t>
            </a:fld>
            <a:endParaRPr lang="en-US" dirty="0"/>
          </a:p>
        </p:txBody>
      </p:sp>
    </p:spTree>
    <p:extLst>
      <p:ext uri="{BB962C8B-B14F-4D97-AF65-F5344CB8AC3E}">
        <p14:creationId xmlns="" xmlns:p14="http://schemas.microsoft.com/office/powerpoint/2010/main" val="1960439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Times New Roman" panose="02020603050405020304" pitchFamily="18" charset="0"/>
                <a:cs typeface="Times New Roman" panose="02020603050405020304" pitchFamily="18" charset="0"/>
              </a:rPr>
              <a:t>Drug dosage is calculated based on the patient’s body surface, while the carrier solution volume is determined based on the patient’s body surface area (Sorrentino et al., 2019). The perfusion process can be administered in parts, or all of it may be induced at the start of the process, depending on the institution. </a:t>
            </a:r>
          </a:p>
          <a:p>
            <a:r>
              <a:rPr lang="en-US" sz="1800" dirty="0">
                <a:latin typeface="Times New Roman" panose="02020603050405020304" pitchFamily="18" charset="0"/>
                <a:cs typeface="Times New Roman" panose="02020603050405020304" pitchFamily="18" charset="0"/>
              </a:rPr>
              <a:t>Studies have found that synergism between cytotoxic drugs and hyperthermia begins at 39 °C and increases in intensity with temperature increase (Sorrentino et al., 2019). As temperatures rise, interstitial pressure reduces to allow drug penetration into tumor cells. However, temperatures above 43°C causes cytotoxicity in normal cells, thus is medically advocated against. Therefore, temperature monitoring is essential during HIPEC treatments.</a:t>
            </a:r>
          </a:p>
        </p:txBody>
      </p:sp>
      <p:sp>
        <p:nvSpPr>
          <p:cNvPr id="4" name="Slide Number Placeholder 3"/>
          <p:cNvSpPr>
            <a:spLocks noGrp="1"/>
          </p:cNvSpPr>
          <p:nvPr>
            <p:ph type="sldNum" sz="quarter" idx="5"/>
          </p:nvPr>
        </p:nvSpPr>
        <p:spPr/>
        <p:txBody>
          <a:bodyPr/>
          <a:lstStyle/>
          <a:p>
            <a:fld id="{B72FA2FC-430F-436B-8A80-0A5592163202}" type="slidenum">
              <a:rPr lang="en-US" smtClean="0"/>
              <a:pPr/>
              <a:t>6</a:t>
            </a:fld>
            <a:endParaRPr lang="en-US" dirty="0"/>
          </a:p>
        </p:txBody>
      </p:sp>
    </p:spTree>
    <p:extLst>
      <p:ext uri="{BB962C8B-B14F-4D97-AF65-F5344CB8AC3E}">
        <p14:creationId xmlns="" xmlns:p14="http://schemas.microsoft.com/office/powerpoint/2010/main" val="3110241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Times New Roman" panose="02020603050405020304" pitchFamily="18" charset="0"/>
                <a:cs typeface="Times New Roman" panose="02020603050405020304" pitchFamily="18" charset="0"/>
              </a:rPr>
              <a:t>A direct relationship exists between the efficacy of HIPEC and the duration of perfusion, where tumor cell survival rates are significantly low in 60-minute exposure and reduces with increased exposure (Sorrentino et al., 2019).</a:t>
            </a:r>
          </a:p>
          <a:p>
            <a:r>
              <a:rPr lang="en-US" sz="1800" dirty="0">
                <a:latin typeface="Times New Roman" panose="02020603050405020304" pitchFamily="18" charset="0"/>
                <a:cs typeface="Times New Roman" panose="02020603050405020304" pitchFamily="18" charset="0"/>
              </a:rPr>
              <a:t>Various techniques for delivery of HIPEC treatment exist, for instance, the closed abdominal technique, which was the initial HIPEC delivery technique and is still in use by approximately 50% of current institutions (Sorrentino et al., 2019). The technique involves making incisions on the abdominal flank for placing the catheters, temperature probes, and drains, then stitching it up to attain the required temperatures with ease. However, the technique may result in pooling, which affects the distribution of heat and the heated chemotherapy's effectiveness, raising risks of recurrence. The open technique involves opening separate incisions for catheters, drains, and thermometry, creating openings for maintaining contact with abdomen interiors (Sorrentino et al., 2019). Advantages and shortcomings of the open and closed techniques encouraged the development of additional interventions, including the semi-open, peritoneal cavity expander (PCE) techniques. </a:t>
            </a:r>
          </a:p>
        </p:txBody>
      </p:sp>
      <p:sp>
        <p:nvSpPr>
          <p:cNvPr id="4" name="Slide Number Placeholder 3"/>
          <p:cNvSpPr>
            <a:spLocks noGrp="1"/>
          </p:cNvSpPr>
          <p:nvPr>
            <p:ph type="sldNum" sz="quarter" idx="5"/>
          </p:nvPr>
        </p:nvSpPr>
        <p:spPr/>
        <p:txBody>
          <a:bodyPr/>
          <a:lstStyle/>
          <a:p>
            <a:fld id="{B72FA2FC-430F-436B-8A80-0A5592163202}" type="slidenum">
              <a:rPr lang="en-US" smtClean="0"/>
              <a:pPr/>
              <a:t>7</a:t>
            </a:fld>
            <a:endParaRPr lang="en-US" dirty="0"/>
          </a:p>
        </p:txBody>
      </p:sp>
    </p:spTree>
    <p:extLst>
      <p:ext uri="{BB962C8B-B14F-4D97-AF65-F5344CB8AC3E}">
        <p14:creationId xmlns="" xmlns:p14="http://schemas.microsoft.com/office/powerpoint/2010/main" val="3686075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Times New Roman" panose="02020603050405020304" pitchFamily="18" charset="0"/>
                <a:cs typeface="Times New Roman" panose="02020603050405020304" pitchFamily="18" charset="0"/>
              </a:rPr>
              <a:t>Since not all patients are suitable for undertaking HIPEC and CRS procedures, patient selection is essential as it impacts possible outcomes. Patient selection is based on various factors such as the extent of peritoneal disease, patient history, disease origin, distant metastasis, and the completeness of cytoreduction estimated (Goodman et al., 2016). Determination of patient suitability to CRS and HIPEC is assessed using non-invasive computed tomography (CT) or MRI. The scores from abdominal segmentation based on PCI indicate the possibility of conducting CRS (Sorrentino et al., 2019). The Karnofsky index is also used to assess patient performance status in patient selection.</a:t>
            </a:r>
          </a:p>
        </p:txBody>
      </p:sp>
      <p:sp>
        <p:nvSpPr>
          <p:cNvPr id="4" name="Slide Number Placeholder 3"/>
          <p:cNvSpPr>
            <a:spLocks noGrp="1"/>
          </p:cNvSpPr>
          <p:nvPr>
            <p:ph type="sldNum" sz="quarter" idx="5"/>
          </p:nvPr>
        </p:nvSpPr>
        <p:spPr/>
        <p:txBody>
          <a:bodyPr/>
          <a:lstStyle/>
          <a:p>
            <a:fld id="{B72FA2FC-430F-436B-8A80-0A5592163202}" type="slidenum">
              <a:rPr lang="en-US" smtClean="0"/>
              <a:pPr/>
              <a:t>8</a:t>
            </a:fld>
            <a:endParaRPr lang="en-US" dirty="0"/>
          </a:p>
        </p:txBody>
      </p:sp>
    </p:spTree>
    <p:extLst>
      <p:ext uri="{BB962C8B-B14F-4D97-AF65-F5344CB8AC3E}">
        <p14:creationId xmlns="" xmlns:p14="http://schemas.microsoft.com/office/powerpoint/2010/main" val="80731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Times New Roman" panose="02020603050405020304" pitchFamily="18" charset="0"/>
                <a:cs typeface="Times New Roman" panose="02020603050405020304" pitchFamily="18" charset="0"/>
              </a:rPr>
              <a:t>Optimization of technique-independent variables is another approach to optimizing HIPEC efficacy since no optimal technique has been agreed upon. Additional factors that influence HIPEC treatment quality include the interstitial fluid pressure and the flow rate (Sorrentino et al., 2019). Intra-abdominal fluid pressure affects pressure gradient in peritoneal nodules, impacting hypothermia. Knowledge of this information facilitates the prevention of pressure-related complications like renal failure and ischemia (Reymond et al., 2019). Alternatively, flow rates facilitate the achievement and maintenance of optimal temperatures required for hyperthermia. Though flow rates facilitate the heating process, strong temperature gradients may have adverse impacts. Therefore, maintaining equilibrium between the flow rate and the delivery technique helps attain homogeneity, improving effectiveness (Sorrentino et al., 2019). </a:t>
            </a:r>
          </a:p>
        </p:txBody>
      </p:sp>
      <p:sp>
        <p:nvSpPr>
          <p:cNvPr id="4" name="Slide Number Placeholder 3"/>
          <p:cNvSpPr>
            <a:spLocks noGrp="1"/>
          </p:cNvSpPr>
          <p:nvPr>
            <p:ph type="sldNum" sz="quarter" idx="5"/>
          </p:nvPr>
        </p:nvSpPr>
        <p:spPr/>
        <p:txBody>
          <a:bodyPr/>
          <a:lstStyle/>
          <a:p>
            <a:fld id="{B72FA2FC-430F-436B-8A80-0A5592163202}" type="slidenum">
              <a:rPr lang="en-US" smtClean="0"/>
              <a:pPr/>
              <a:t>9</a:t>
            </a:fld>
            <a:endParaRPr lang="en-US" dirty="0"/>
          </a:p>
        </p:txBody>
      </p:sp>
    </p:spTree>
    <p:extLst>
      <p:ext uri="{BB962C8B-B14F-4D97-AF65-F5344CB8AC3E}">
        <p14:creationId xmlns="" xmlns:p14="http://schemas.microsoft.com/office/powerpoint/2010/main" val="2779751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Times New Roman" panose="02020603050405020304" pitchFamily="18" charset="0"/>
                <a:cs typeface="Times New Roman" panose="02020603050405020304" pitchFamily="18" charset="0"/>
              </a:rPr>
              <a:t>Evidence has found that a combination of HIPEC and CRS can improve oncological outcomes for selected patients, to the extent of providing curative intent. However, studies also indicate PM with gastric origins provides a grim prognosis and relatively low survival rates. Thus, patients do not gain any benefits from treatment (Sorrentino et al., 2019). Observations indicate that the lethality of drugs commonly used in HIPEC treatments increases with temperatures, based on individual drugs' thermal enhancement ratio (TER). When the drugs are used in combination, the lethality is influenced by temperature and origin of the cancer. Factors affecting the rate of drug clearance and its accumulation in the peritoneal cavity include type and concentration of drugs, perfusate volume, and heat (Park et al., 2018). These factors are essential in carrier solution selection. HIPEC treatment duration follows two regimes, either a high temperature-low dose-short period regime or a low dose-low temperature-long period regime. The perfusate volume is determined based on either absolute volume or the patient's body surface (Sorrentino et al., 2019).</a:t>
            </a:r>
          </a:p>
        </p:txBody>
      </p:sp>
      <p:sp>
        <p:nvSpPr>
          <p:cNvPr id="4" name="Slide Number Placeholder 3"/>
          <p:cNvSpPr>
            <a:spLocks noGrp="1"/>
          </p:cNvSpPr>
          <p:nvPr>
            <p:ph type="sldNum" sz="quarter" idx="5"/>
          </p:nvPr>
        </p:nvSpPr>
        <p:spPr/>
        <p:txBody>
          <a:bodyPr/>
          <a:lstStyle/>
          <a:p>
            <a:fld id="{B72FA2FC-430F-436B-8A80-0A5592163202}" type="slidenum">
              <a:rPr lang="en-US" smtClean="0"/>
              <a:pPr/>
              <a:t>10</a:t>
            </a:fld>
            <a:endParaRPr lang="en-US" dirty="0"/>
          </a:p>
        </p:txBody>
      </p:sp>
    </p:spTree>
    <p:extLst>
      <p:ext uri="{BB962C8B-B14F-4D97-AF65-F5344CB8AC3E}">
        <p14:creationId xmlns="" xmlns:p14="http://schemas.microsoft.com/office/powerpoint/2010/main" val="3436649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800" dirty="0">
                <a:latin typeface="Times New Roman" panose="02020603050405020304" pitchFamily="18" charset="0"/>
                <a:cs typeface="Times New Roman" panose="02020603050405020304" pitchFamily="18" charset="0"/>
              </a:rPr>
              <a:t>In conclusion, the various parameters contribute significantly to treatment effectiveness, and the variability between parameters adversely impacts patient outcomes. However, the parameters display significant interdependence, which significantly influences optimal results for HIPEC treatments. Despite this, patient selection plays a universal role in determining HIPEC treatment outcomes (Park et al., 2018). The variability in HIPEC application is essential in determining the effectiveness of the various approaches employed. Each of the parameters has significant impacts on treatment protocols and should be evaluated deeply to improve the efficacy of HIPEC (Sorrentino et al., 2019).</a:t>
            </a:r>
          </a:p>
        </p:txBody>
      </p:sp>
      <p:sp>
        <p:nvSpPr>
          <p:cNvPr id="4" name="Slide Number Placeholder 3"/>
          <p:cNvSpPr>
            <a:spLocks noGrp="1"/>
          </p:cNvSpPr>
          <p:nvPr>
            <p:ph type="sldNum" sz="quarter" idx="5"/>
          </p:nvPr>
        </p:nvSpPr>
        <p:spPr/>
        <p:txBody>
          <a:bodyPr/>
          <a:lstStyle/>
          <a:p>
            <a:fld id="{B72FA2FC-430F-436B-8A80-0A5592163202}" type="slidenum">
              <a:rPr lang="en-US" smtClean="0"/>
              <a:pPr/>
              <a:t>11</a:t>
            </a:fld>
            <a:endParaRPr lang="en-US" dirty="0"/>
          </a:p>
        </p:txBody>
      </p:sp>
    </p:spTree>
    <p:extLst>
      <p:ext uri="{BB962C8B-B14F-4D97-AF65-F5344CB8AC3E}">
        <p14:creationId xmlns="" xmlns:p14="http://schemas.microsoft.com/office/powerpoint/2010/main" val="3980135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2FA2FC-430F-436B-8A80-0A5592163202}" type="slidenum">
              <a:rPr lang="en-US" smtClean="0"/>
              <a:pPr/>
              <a:t>12</a:t>
            </a:fld>
            <a:endParaRPr lang="en-US" dirty="0"/>
          </a:p>
        </p:txBody>
      </p:sp>
    </p:spTree>
    <p:extLst>
      <p:ext uri="{BB962C8B-B14F-4D97-AF65-F5344CB8AC3E}">
        <p14:creationId xmlns="" xmlns:p14="http://schemas.microsoft.com/office/powerpoint/2010/main" val="3715567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Times New Roman" panose="02020603050405020304" pitchFamily="18" charset="0"/>
                <a:cs typeface="Times New Roman" panose="02020603050405020304" pitchFamily="18" charset="0"/>
              </a:rPr>
              <a:t>Evidence has found that a combination of CRS and HIPEC technique effectively treats Peritoneal metastasis (PM) and may provide curative intent (Sorrentino et al., 2019, p. 11).</a:t>
            </a:r>
          </a:p>
          <a:p>
            <a:r>
              <a:rPr lang="en-US" sz="1800" dirty="0">
                <a:latin typeface="Times New Roman" panose="02020603050405020304" pitchFamily="18" charset="0"/>
                <a:cs typeface="Times New Roman" panose="02020603050405020304" pitchFamily="18" charset="0"/>
              </a:rPr>
              <a:t>HIPEC perfusion is a short-period process that takes an average of 30 to 120 minutes to achieve efficacy. Extensive exposure to the treatment could cause locational thermal injuries (Sorrentino et al., 2019, p. 4).</a:t>
            </a:r>
          </a:p>
          <a:p>
            <a:r>
              <a:rPr lang="en-US" sz="1800" dirty="0">
                <a:latin typeface="Times New Roman" panose="02020603050405020304" pitchFamily="18" charset="0"/>
                <a:cs typeface="Times New Roman" panose="02020603050405020304" pitchFamily="18" charset="0"/>
              </a:rPr>
              <a:t>Not all patients are suitable for CRS and HIPEC interventions, and patient selection should be implemented as it impacts patient outcomes (Sorrentino et al., 2019, p. 9).</a:t>
            </a:r>
          </a:p>
          <a:p>
            <a:r>
              <a:rPr lang="en-US" sz="1800" dirty="0">
                <a:latin typeface="Times New Roman" panose="02020603050405020304" pitchFamily="18" charset="0"/>
                <a:cs typeface="Times New Roman" panose="02020603050405020304" pitchFamily="18" charset="0"/>
              </a:rPr>
              <a:t>Generally, heat facilitates better drug penetration into tumor cells by reducing interstitial pressures, which increases permeability, thus, facilitating synergism between cytotoxic drugs and hyperthermia (Sorrentino et al., 2019, p. 8).  The optimal temperature for this process is between 39 to 44 °C.</a:t>
            </a:r>
          </a:p>
        </p:txBody>
      </p:sp>
      <p:sp>
        <p:nvSpPr>
          <p:cNvPr id="4" name="Slide Number Placeholder 3"/>
          <p:cNvSpPr>
            <a:spLocks noGrp="1"/>
          </p:cNvSpPr>
          <p:nvPr>
            <p:ph type="sldNum" sz="quarter" idx="5"/>
          </p:nvPr>
        </p:nvSpPr>
        <p:spPr/>
        <p:txBody>
          <a:bodyPr/>
          <a:lstStyle/>
          <a:p>
            <a:fld id="{B72FA2FC-430F-436B-8A80-0A5592163202}" type="slidenum">
              <a:rPr lang="en-US" smtClean="0"/>
              <a:pPr/>
              <a:t>13</a:t>
            </a:fld>
            <a:endParaRPr lang="en-US" dirty="0"/>
          </a:p>
        </p:txBody>
      </p:sp>
    </p:spTree>
    <p:extLst>
      <p:ext uri="{BB962C8B-B14F-4D97-AF65-F5344CB8AC3E}">
        <p14:creationId xmlns="" xmlns:p14="http://schemas.microsoft.com/office/powerpoint/2010/main" val="742985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2FA2FC-430F-436B-8A80-0A5592163202}" type="slidenum">
              <a:rPr lang="en-US" smtClean="0"/>
              <a:pPr/>
              <a:t>14</a:t>
            </a:fld>
            <a:endParaRPr lang="en-US" dirty="0"/>
          </a:p>
        </p:txBody>
      </p:sp>
    </p:spTree>
    <p:extLst>
      <p:ext uri="{BB962C8B-B14F-4D97-AF65-F5344CB8AC3E}">
        <p14:creationId xmlns="" xmlns:p14="http://schemas.microsoft.com/office/powerpoint/2010/main" val="811303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21241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3554521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504604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3802802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1659719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260158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3955394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1510168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487538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3502449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414947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 xmlns:p14="http://schemas.microsoft.com/office/powerpoint/2010/main" val="1279219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23767082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813831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3718392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2869310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569636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161E85E-4DAE-4357-AAC3-F18A58153E97}" type="datetimeFigureOut">
              <a:rPr lang="en-US" smtClean="0"/>
              <a:pPr/>
              <a:t>10/22/2020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8188FD1-C9F5-42F1-A2E6-9916CD6E998C}" type="slidenum">
              <a:rPr lang="en-US" smtClean="0"/>
              <a:pPr/>
              <a:t>‹#›</a:t>
            </a:fld>
            <a:endParaRPr lang="en-US" dirty="0"/>
          </a:p>
        </p:txBody>
      </p:sp>
    </p:spTree>
    <p:extLst>
      <p:ext uri="{BB962C8B-B14F-4D97-AF65-F5344CB8AC3E}">
        <p14:creationId xmlns="" xmlns:p14="http://schemas.microsoft.com/office/powerpoint/2010/main" val="2414442647"/>
      </p:ext>
    </p:extLst>
  </p:cSld>
  <p:clrMap bg1="dk1" tx1="lt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 xmlns:a16="http://schemas.microsoft.com/office/drawing/2014/main" id="{A3164B0D-B067-4C9D-9118-2ED94466E0C9}"/>
              </a:ext>
            </a:extLst>
          </p:cNvPr>
          <p:cNvSpPr>
            <a:spLocks noGrp="1"/>
          </p:cNvSpPr>
          <p:nvPr>
            <p:ph type="title"/>
          </p:nvPr>
        </p:nvSpPr>
        <p:spPr>
          <a:xfrm>
            <a:off x="234778" y="1328443"/>
            <a:ext cx="6116595" cy="1791729"/>
          </a:xfrm>
        </p:spPr>
        <p:txBody>
          <a:bodyPr>
            <a:noAutofit/>
          </a:bodyPr>
          <a:lstStyle/>
          <a:p>
            <a:pPr algn="ctr"/>
            <a:r>
              <a:rPr lang="en-US" sz="4800" b="1" i="1" dirty="0">
                <a:effectLst/>
                <a:latin typeface="Times New Roman" panose="02020603050405020304" pitchFamily="18" charset="0"/>
                <a:ea typeface="Calibri" panose="020F0502020204030204" pitchFamily="34" charset="0"/>
                <a:cs typeface="Times New Roman" panose="02020603050405020304" pitchFamily="18" charset="0"/>
              </a:rPr>
              <a:t>HIPEC and Perfusion-Case Study</a:t>
            </a:r>
            <a:endParaRPr lang="en-US" sz="4800" b="1" i="1" dirty="0"/>
          </a:p>
        </p:txBody>
      </p:sp>
      <p:pic>
        <p:nvPicPr>
          <p:cNvPr id="16" name="Content Placeholder 15">
            <a:extLst>
              <a:ext uri="{FF2B5EF4-FFF2-40B4-BE49-F238E27FC236}">
                <a16:creationId xmlns="" xmlns:a16="http://schemas.microsoft.com/office/drawing/2014/main" id="{62AEB417-FA50-498C-8455-84B5DF180B34}"/>
              </a:ext>
            </a:extLst>
          </p:cNvPr>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6575288" y="1328443"/>
            <a:ext cx="5119639" cy="4535112"/>
          </a:xfrm>
        </p:spPr>
      </p:pic>
      <p:sp>
        <p:nvSpPr>
          <p:cNvPr id="14" name="Text Placeholder 13">
            <a:extLst>
              <a:ext uri="{FF2B5EF4-FFF2-40B4-BE49-F238E27FC236}">
                <a16:creationId xmlns="" xmlns:a16="http://schemas.microsoft.com/office/drawing/2014/main" id="{159E05E9-0916-492F-9331-D975668B55FC}"/>
              </a:ext>
            </a:extLst>
          </p:cNvPr>
          <p:cNvSpPr>
            <a:spLocks noGrp="1"/>
          </p:cNvSpPr>
          <p:nvPr>
            <p:ph type="body" sz="half" idx="2"/>
          </p:nvPr>
        </p:nvSpPr>
        <p:spPr>
          <a:xfrm>
            <a:off x="234779" y="3429000"/>
            <a:ext cx="6116595" cy="2199685"/>
          </a:xfrm>
        </p:spPr>
        <p:txBody>
          <a:bodyPr>
            <a:noAutofit/>
          </a:bodyPr>
          <a:lstStyle/>
          <a:p>
            <a:pPr algn="ctr"/>
            <a:r>
              <a:rPr lang="en-US" sz="3600" i="1" dirty="0">
                <a:latin typeface="Times New Roman" panose="02020603050405020304" pitchFamily="18" charset="0"/>
                <a:cs typeface="Times New Roman" panose="02020603050405020304" pitchFamily="18" charset="0"/>
              </a:rPr>
              <a:t>Variation in Clinical Application of Hyperthermic Intraperitoneal Chemotherapy: A Review</a:t>
            </a:r>
          </a:p>
          <a:p>
            <a:pPr algn="ctr"/>
            <a:endParaRPr lang="en-US" sz="3600" dirty="0"/>
          </a:p>
        </p:txBody>
      </p:sp>
    </p:spTree>
    <p:extLst>
      <p:ext uri="{BB962C8B-B14F-4D97-AF65-F5344CB8AC3E}">
        <p14:creationId xmlns="" xmlns:p14="http://schemas.microsoft.com/office/powerpoint/2010/main" val="1687250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E8A3432F-61F2-44C8-86D3-7F322531C1FD}"/>
              </a:ext>
            </a:extLst>
          </p:cNvPr>
          <p:cNvSpPr>
            <a:spLocks noGrp="1"/>
          </p:cNvSpPr>
          <p:nvPr>
            <p:ph type="title"/>
          </p:nvPr>
        </p:nvSpPr>
        <p:spPr>
          <a:xfrm>
            <a:off x="914400" y="781665"/>
            <a:ext cx="9136434" cy="914399"/>
          </a:xfrm>
        </p:spPr>
        <p:txBody>
          <a:bodyPr/>
          <a:lstStyle/>
          <a:p>
            <a:pPr algn="ctr"/>
            <a:r>
              <a:rPr lang="en-US" sz="4000" dirty="0">
                <a:effectLst/>
                <a:latin typeface="Times New Roman" panose="02020603050405020304" pitchFamily="18" charset="0"/>
                <a:ea typeface="Calibri" panose="020F0502020204030204" pitchFamily="34" charset="0"/>
              </a:rPr>
              <a:t>Background</a:t>
            </a:r>
            <a:endParaRPr lang="en-US" sz="4000" dirty="0"/>
          </a:p>
        </p:txBody>
      </p:sp>
      <p:sp>
        <p:nvSpPr>
          <p:cNvPr id="6" name="Content Placeholder 5">
            <a:extLst>
              <a:ext uri="{FF2B5EF4-FFF2-40B4-BE49-F238E27FC236}">
                <a16:creationId xmlns="" xmlns:a16="http://schemas.microsoft.com/office/drawing/2014/main" id="{F7AF3227-FD12-433C-8097-367EDC987178}"/>
              </a:ext>
            </a:extLst>
          </p:cNvPr>
          <p:cNvSpPr>
            <a:spLocks noGrp="1"/>
          </p:cNvSpPr>
          <p:nvPr>
            <p:ph idx="1"/>
          </p:nvPr>
        </p:nvSpPr>
        <p:spPr>
          <a:xfrm>
            <a:off x="914400" y="1696064"/>
            <a:ext cx="9136434" cy="4557252"/>
          </a:xfrm>
        </p:spPr>
        <p:txBody>
          <a:bodyPr>
            <a:norm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Peritoneal surface malignancies progress rapidly within the patient, making it difficult to establish a clear disease prognosis.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Metastases are the leading causes of cancer-related deaths, including colorectal cancer (CRC).</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Cytoreductive surgery (CRS) is not effective in eradicating macroscopically visible tumors, leaving chances for recurrence.</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Overcoming the possibility of recurrence involves a combination of CRS with IPC, delivered as either EPIC or HIPEC. </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18730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B565D2-28C1-48AF-93B9-89ACE67FA88A}"/>
              </a:ext>
            </a:extLst>
          </p:cNvPr>
          <p:cNvSpPr>
            <a:spLocks noGrp="1"/>
          </p:cNvSpPr>
          <p:nvPr>
            <p:ph type="title"/>
          </p:nvPr>
        </p:nvSpPr>
        <p:spPr>
          <a:xfrm>
            <a:off x="221226" y="501447"/>
            <a:ext cx="5874774" cy="707922"/>
          </a:xfrm>
        </p:spPr>
        <p:txBody>
          <a:bodyPr/>
          <a:lstStyle/>
          <a:p>
            <a:pPr algn="ctr"/>
            <a:r>
              <a:rPr lang="en-US" sz="4000" dirty="0">
                <a:effectLst/>
                <a:latin typeface="Times New Roman" panose="02020603050405020304" pitchFamily="18" charset="0"/>
                <a:ea typeface="Calibri" panose="020F0502020204030204" pitchFamily="34" charset="0"/>
              </a:rPr>
              <a:t>Background (Cont.)</a:t>
            </a:r>
            <a:endParaRPr lang="en-US" dirty="0"/>
          </a:p>
        </p:txBody>
      </p:sp>
      <p:pic>
        <p:nvPicPr>
          <p:cNvPr id="7" name="Content Placeholder 6">
            <a:extLst>
              <a:ext uri="{FF2B5EF4-FFF2-40B4-BE49-F238E27FC236}">
                <a16:creationId xmlns="" xmlns:a16="http://schemas.microsoft.com/office/drawing/2014/main" id="{3EE67B66-7C05-464D-AB3C-1A1E3EDC7740}"/>
              </a:ext>
            </a:extLst>
          </p:cNvPr>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6455743" y="1637072"/>
            <a:ext cx="5515032" cy="4129548"/>
          </a:xfrm>
        </p:spPr>
      </p:pic>
      <p:sp>
        <p:nvSpPr>
          <p:cNvPr id="5" name="Text Placeholder 4">
            <a:extLst>
              <a:ext uri="{FF2B5EF4-FFF2-40B4-BE49-F238E27FC236}">
                <a16:creationId xmlns="" xmlns:a16="http://schemas.microsoft.com/office/drawing/2014/main" id="{7A658436-33DD-4DDE-AF27-276E5B9AA06A}"/>
              </a:ext>
            </a:extLst>
          </p:cNvPr>
          <p:cNvSpPr>
            <a:spLocks noGrp="1"/>
          </p:cNvSpPr>
          <p:nvPr>
            <p:ph type="body" sz="half" idx="2"/>
          </p:nvPr>
        </p:nvSpPr>
        <p:spPr>
          <a:xfrm>
            <a:off x="221226" y="1209370"/>
            <a:ext cx="6234518" cy="5294670"/>
          </a:xfrm>
        </p:spPr>
        <p:txBody>
          <a:bodyPr>
            <a:no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 combination of HIPEC with hyperthermia creates a cytotoxic effect that facilitates the killing of malignant tumor cells.</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CRS and HIPEC have been under continuous scrutiny and evaluation to determine their pharmacokinetic advantages and improve their effectiveness.</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Though previously characterized by controversies, these techniques are rapidly gaining acceptance.</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There are no standard procedures for the delivery of CRS and HIPEC procedures, though influential parameters exist.</a:t>
            </a:r>
          </a:p>
          <a:p>
            <a:pPr marL="285750" indent="-285750">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357288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CAEBBA68-2CC3-44C4-8114-CF40202A27F0}"/>
              </a:ext>
            </a:extLst>
          </p:cNvPr>
          <p:cNvSpPr>
            <a:spLocks noGrp="1"/>
          </p:cNvSpPr>
          <p:nvPr>
            <p:ph type="title"/>
          </p:nvPr>
        </p:nvSpPr>
        <p:spPr>
          <a:xfrm>
            <a:off x="1103312" y="1032387"/>
            <a:ext cx="8947522" cy="820860"/>
          </a:xfrm>
        </p:spPr>
        <p:txBody>
          <a:bodyPr/>
          <a:lstStyle/>
          <a:p>
            <a:pPr algn="ctr"/>
            <a:r>
              <a:rPr lang="en-US" sz="4000" dirty="0">
                <a:latin typeface="Times New Roman" panose="02020603050405020304" pitchFamily="18" charset="0"/>
                <a:cs typeface="Times New Roman" panose="02020603050405020304" pitchFamily="18" charset="0"/>
              </a:rPr>
              <a:t>Parameters: Chemotherapy</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 xmlns:a16="http://schemas.microsoft.com/office/drawing/2014/main" id="{4EB22E21-E106-4EA2-A2F9-1D54329F6ADF}"/>
              </a:ext>
            </a:extLst>
          </p:cNvPr>
          <p:cNvSpPr>
            <a:spLocks noGrp="1"/>
          </p:cNvSpPr>
          <p:nvPr>
            <p:ph idx="1"/>
          </p:nvPr>
        </p:nvSpPr>
        <p:spPr>
          <a:xfrm>
            <a:off x="1103312" y="1853248"/>
            <a:ext cx="8947522" cy="2998971"/>
          </a:xfrm>
        </p:spPr>
        <p:txBody>
          <a:bodyPr>
            <a:normAutofit/>
          </a:bodyPr>
          <a:lstStyle/>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HIPEC chemotherapeutic agents should require minimal exposure time to match HIPEC’s short duration procedures.</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These agents should match the synergetic heat of the commonly used perfusates.</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Achieving maximum toxicity requires these agents to have small molecular agents, which facilitates penetration. </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25528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4CC0DB-DB4F-40AC-AA27-644866C14C87}"/>
              </a:ext>
            </a:extLst>
          </p:cNvPr>
          <p:cNvSpPr>
            <a:spLocks noGrp="1"/>
          </p:cNvSpPr>
          <p:nvPr>
            <p:ph type="title"/>
          </p:nvPr>
        </p:nvSpPr>
        <p:spPr>
          <a:xfrm>
            <a:off x="235973" y="471948"/>
            <a:ext cx="5662648" cy="740042"/>
          </a:xfrm>
        </p:spPr>
        <p:txBody>
          <a:bodyPr/>
          <a:lstStyle/>
          <a:p>
            <a:pPr algn="ctr"/>
            <a:r>
              <a:rPr lang="en-US" sz="4000" dirty="0">
                <a:latin typeface="Times New Roman" panose="02020603050405020304" pitchFamily="18" charset="0"/>
                <a:cs typeface="Times New Roman" panose="02020603050405020304" pitchFamily="18" charset="0"/>
              </a:rPr>
              <a:t>Carrier Solution</a:t>
            </a:r>
          </a:p>
        </p:txBody>
      </p:sp>
      <p:pic>
        <p:nvPicPr>
          <p:cNvPr id="6" name="Content Placeholder 5">
            <a:extLst>
              <a:ext uri="{FF2B5EF4-FFF2-40B4-BE49-F238E27FC236}">
                <a16:creationId xmlns="" xmlns:a16="http://schemas.microsoft.com/office/drawing/2014/main" id="{0BCB9333-25AB-491D-A147-80F736CA943C}"/>
              </a:ext>
            </a:extLst>
          </p:cNvPr>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6293378" y="1696064"/>
            <a:ext cx="5744690" cy="3834581"/>
          </a:xfrm>
        </p:spPr>
      </p:pic>
      <p:sp>
        <p:nvSpPr>
          <p:cNvPr id="4" name="Text Placeholder 3">
            <a:extLst>
              <a:ext uri="{FF2B5EF4-FFF2-40B4-BE49-F238E27FC236}">
                <a16:creationId xmlns="" xmlns:a16="http://schemas.microsoft.com/office/drawing/2014/main" id="{118A2E2A-A2B0-450D-86C8-69F25C63ACEE}"/>
              </a:ext>
            </a:extLst>
          </p:cNvPr>
          <p:cNvSpPr>
            <a:spLocks noGrp="1"/>
          </p:cNvSpPr>
          <p:nvPr>
            <p:ph type="body" sz="half" idx="2"/>
          </p:nvPr>
        </p:nvSpPr>
        <p:spPr>
          <a:xfrm>
            <a:off x="235973" y="1211990"/>
            <a:ext cx="5662649" cy="4775855"/>
          </a:xfrm>
        </p:spPr>
        <p:txBody>
          <a:bodyPr>
            <a:noAutofit/>
          </a:bodyPr>
          <a:lstStyle/>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 pharmacokinetics of the HIPEC carrier solution is influenced by its tonicity and the molecular size of the solute used.</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Tonicity influences the osmotic pressure gradient between the cell and surrounding fluid, affecting fluid movement into or out of the cell.</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 carrier solution can either be hypertonic, hypotonic, or isotonic.</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 solute molecule size influences chemotherapy’s exposure to the peritoneal surface and affects the process's stability.</a:t>
            </a:r>
          </a:p>
          <a:p>
            <a:pPr marL="342900" indent="-342900">
              <a:buFont typeface="Arial" panose="020B0604020202020204" pitchFamily="34" charset="0"/>
              <a:buChar char="•"/>
            </a:pPr>
            <a:endParaRPr lang="en-US" sz="2400" dirty="0"/>
          </a:p>
        </p:txBody>
      </p:sp>
    </p:spTree>
    <p:extLst>
      <p:ext uri="{BB962C8B-B14F-4D97-AF65-F5344CB8AC3E}">
        <p14:creationId xmlns="" xmlns:p14="http://schemas.microsoft.com/office/powerpoint/2010/main" val="770041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FDCBBB-5875-453A-B785-76B2255E72E5}"/>
              </a:ext>
            </a:extLst>
          </p:cNvPr>
          <p:cNvSpPr>
            <a:spLocks noGrp="1"/>
          </p:cNvSpPr>
          <p:nvPr>
            <p:ph type="title"/>
          </p:nvPr>
        </p:nvSpPr>
        <p:spPr>
          <a:xfrm>
            <a:off x="1103312" y="609600"/>
            <a:ext cx="8946542" cy="1243647"/>
          </a:xfrm>
        </p:spPr>
        <p:txBody>
          <a:bodyPr/>
          <a:lstStyle/>
          <a:p>
            <a:pPr algn="ctr"/>
            <a:r>
              <a:rPr lang="en-US" sz="4000" dirty="0">
                <a:latin typeface="Times New Roman" panose="02020603050405020304" pitchFamily="18" charset="0"/>
                <a:cs typeface="Times New Roman" panose="02020603050405020304" pitchFamily="18" charset="0"/>
              </a:rPr>
              <a:t>Dosage and Perfusate Volume and Temperature</a:t>
            </a:r>
          </a:p>
        </p:txBody>
      </p:sp>
      <p:sp>
        <p:nvSpPr>
          <p:cNvPr id="3" name="Content Placeholder 2">
            <a:extLst>
              <a:ext uri="{FF2B5EF4-FFF2-40B4-BE49-F238E27FC236}">
                <a16:creationId xmlns="" xmlns:a16="http://schemas.microsoft.com/office/drawing/2014/main" id="{29CC2AF1-490C-4146-83CC-B0E0A064ED01}"/>
              </a:ext>
            </a:extLst>
          </p:cNvPr>
          <p:cNvSpPr>
            <a:spLocks noGrp="1"/>
          </p:cNvSpPr>
          <p:nvPr>
            <p:ph idx="1"/>
          </p:nvPr>
        </p:nvSpPr>
        <p:spPr>
          <a:xfrm>
            <a:off x="1103312" y="1853248"/>
            <a:ext cx="8946541" cy="4395152"/>
          </a:xfrm>
        </p:spPr>
        <p:txBody>
          <a:bodyPr>
            <a:normAutofit/>
          </a:bodyPr>
          <a:lstStyle/>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Obtaining optimal results requires accurate admission of drug dosage, which is achieved based on the patient body surface and surface area.</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Drug dosage is done either in parts or is fully induced at the start of the process. </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Achieving synergism between cytotoxic drugs and hyperthermia requires conducive temperatures, which range between 39 to 44 °C.</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Temperature monitoring is essential to avoid cytotoxicity in normal cells.</a:t>
            </a:r>
          </a:p>
          <a:p>
            <a:endParaRPr lang="en-US" sz="2400" dirty="0"/>
          </a:p>
        </p:txBody>
      </p:sp>
    </p:spTree>
    <p:extLst>
      <p:ext uri="{BB962C8B-B14F-4D97-AF65-F5344CB8AC3E}">
        <p14:creationId xmlns="" xmlns:p14="http://schemas.microsoft.com/office/powerpoint/2010/main" val="321362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18E9C3-7974-4DF8-9759-8432E9B3DCC2}"/>
              </a:ext>
            </a:extLst>
          </p:cNvPr>
          <p:cNvSpPr>
            <a:spLocks noGrp="1"/>
          </p:cNvSpPr>
          <p:nvPr>
            <p:ph type="title"/>
          </p:nvPr>
        </p:nvSpPr>
        <p:spPr>
          <a:xfrm>
            <a:off x="274432" y="353962"/>
            <a:ext cx="6461127" cy="1135626"/>
          </a:xfrm>
        </p:spPr>
        <p:txBody>
          <a:bodyPr/>
          <a:lstStyle/>
          <a:p>
            <a:pPr algn="ctr"/>
            <a:r>
              <a:rPr lang="en-US" sz="4000" dirty="0">
                <a:latin typeface="Times New Roman" panose="02020603050405020304" pitchFamily="18" charset="0"/>
                <a:cs typeface="Times New Roman" panose="02020603050405020304" pitchFamily="18" charset="0"/>
              </a:rPr>
              <a:t>Duration and HIPEC Delivery Techniques</a:t>
            </a:r>
          </a:p>
        </p:txBody>
      </p:sp>
      <p:sp>
        <p:nvSpPr>
          <p:cNvPr id="7" name="Text Placeholder 6">
            <a:extLst>
              <a:ext uri="{FF2B5EF4-FFF2-40B4-BE49-F238E27FC236}">
                <a16:creationId xmlns="" xmlns:a16="http://schemas.microsoft.com/office/drawing/2014/main" id="{84E730C8-743B-4FBA-8AB5-15F3988B8B6A}"/>
              </a:ext>
            </a:extLst>
          </p:cNvPr>
          <p:cNvSpPr>
            <a:spLocks noGrp="1"/>
          </p:cNvSpPr>
          <p:nvPr>
            <p:ph type="body" sz="half" idx="2"/>
          </p:nvPr>
        </p:nvSpPr>
        <p:spPr>
          <a:xfrm>
            <a:off x="274431" y="1526113"/>
            <a:ext cx="6461128" cy="4305735"/>
          </a:xfrm>
        </p:spPr>
        <p:txBody>
          <a:bodyPr>
            <a:normAutofit/>
          </a:bodyPr>
          <a:lstStyle/>
          <a:p>
            <a:pPr marL="342900" indent="-342900">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 efficacy of HIPEC is influenced by the duration of tumor cell exposure to the perfusion.</a:t>
            </a:r>
          </a:p>
          <a:p>
            <a:pPr marL="342900" indent="-342900">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 closed technique for delivering HIPEC treatment is the initial and most commonly used technique, even in the present-day.</a:t>
            </a:r>
          </a:p>
          <a:p>
            <a:pPr marL="342900" indent="-342900">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A separate technique gaining popularity is the open technique.</a:t>
            </a:r>
          </a:p>
          <a:p>
            <a:pPr marL="342900" indent="-342900">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 shortcomings of open and closed techniques have facilitated the development of additional techniques.</a:t>
            </a: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pic>
        <p:nvPicPr>
          <p:cNvPr id="13" name="Content Placeholder 12">
            <a:extLst>
              <a:ext uri="{FF2B5EF4-FFF2-40B4-BE49-F238E27FC236}">
                <a16:creationId xmlns="" xmlns:a16="http://schemas.microsoft.com/office/drawing/2014/main" id="{28D2C2F9-59D3-4416-9C9F-F9D1DEFED969}"/>
              </a:ext>
            </a:extLst>
          </p:cNvPr>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6877583" y="1252128"/>
            <a:ext cx="5152185" cy="4579720"/>
          </a:xfrm>
        </p:spPr>
      </p:pic>
    </p:spTree>
    <p:extLst>
      <p:ext uri="{BB962C8B-B14F-4D97-AF65-F5344CB8AC3E}">
        <p14:creationId xmlns="" xmlns:p14="http://schemas.microsoft.com/office/powerpoint/2010/main" val="2953388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668851-A04C-461A-94E5-21D35104D5CD}"/>
              </a:ext>
            </a:extLst>
          </p:cNvPr>
          <p:cNvSpPr>
            <a:spLocks noGrp="1"/>
          </p:cNvSpPr>
          <p:nvPr>
            <p:ph type="title"/>
          </p:nvPr>
        </p:nvSpPr>
        <p:spPr>
          <a:xfrm>
            <a:off x="904231" y="707923"/>
            <a:ext cx="4596917" cy="707923"/>
          </a:xfrm>
        </p:spPr>
        <p:txBody>
          <a:bodyPr/>
          <a:lstStyle/>
          <a:p>
            <a:pPr algn="ctr"/>
            <a:r>
              <a:rPr lang="en-US" sz="4000" dirty="0">
                <a:latin typeface="Times New Roman" panose="02020603050405020304" pitchFamily="18" charset="0"/>
                <a:cs typeface="Times New Roman" panose="02020603050405020304" pitchFamily="18" charset="0"/>
              </a:rPr>
              <a:t>Patient Selection</a:t>
            </a:r>
          </a:p>
        </p:txBody>
      </p:sp>
      <p:pic>
        <p:nvPicPr>
          <p:cNvPr id="6" name="Content Placeholder 5">
            <a:extLst>
              <a:ext uri="{FF2B5EF4-FFF2-40B4-BE49-F238E27FC236}">
                <a16:creationId xmlns="" xmlns:a16="http://schemas.microsoft.com/office/drawing/2014/main" id="{A7D6E68C-D6C6-4A89-9703-F4B77A6A7826}"/>
              </a:ext>
            </a:extLst>
          </p:cNvPr>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6012948" y="1592828"/>
            <a:ext cx="5884084" cy="4247534"/>
          </a:xfrm>
        </p:spPr>
      </p:pic>
      <p:sp>
        <p:nvSpPr>
          <p:cNvPr id="4" name="Text Placeholder 3">
            <a:extLst>
              <a:ext uri="{FF2B5EF4-FFF2-40B4-BE49-F238E27FC236}">
                <a16:creationId xmlns="" xmlns:a16="http://schemas.microsoft.com/office/drawing/2014/main" id="{094C2A1F-6D94-44EB-841C-DE40F9AD876B}"/>
              </a:ext>
            </a:extLst>
          </p:cNvPr>
          <p:cNvSpPr>
            <a:spLocks noGrp="1"/>
          </p:cNvSpPr>
          <p:nvPr>
            <p:ph type="body" sz="half" idx="2"/>
          </p:nvPr>
        </p:nvSpPr>
        <p:spPr>
          <a:xfrm>
            <a:off x="294968" y="1415845"/>
            <a:ext cx="5545393" cy="4734231"/>
          </a:xfrm>
        </p:spPr>
        <p:txBody>
          <a:bodyPr>
            <a:noAutofit/>
          </a:bodyPr>
          <a:lstStyle/>
          <a:p>
            <a:pPr marL="342900" indent="-342900">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Patient selection before undertaking HIPEC and CRS procedures is essential to influencing patient outcomes.</a:t>
            </a:r>
          </a:p>
          <a:p>
            <a:pPr marL="342900" indent="-342900">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Factors influencing patient selection include the extent of peritoneal disease, patient history, and the presence of distant metastasis.</a:t>
            </a:r>
          </a:p>
          <a:p>
            <a:pPr marL="342900" indent="-342900">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 standard technique for patient selection includes the non-invasive computed tomography (CT), MRI, or the Karnofsky index, PCI, and Lymph node involvement.</a:t>
            </a:r>
          </a:p>
        </p:txBody>
      </p:sp>
    </p:spTree>
    <p:extLst>
      <p:ext uri="{BB962C8B-B14F-4D97-AF65-F5344CB8AC3E}">
        <p14:creationId xmlns="" xmlns:p14="http://schemas.microsoft.com/office/powerpoint/2010/main" val="2582381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4ADEDAE-6BB7-464F-B0D5-AAD52B79108F}"/>
              </a:ext>
            </a:extLst>
          </p:cNvPr>
          <p:cNvSpPr>
            <a:spLocks noGrp="1"/>
          </p:cNvSpPr>
          <p:nvPr>
            <p:ph type="title"/>
          </p:nvPr>
        </p:nvSpPr>
        <p:spPr>
          <a:xfrm>
            <a:off x="1103312" y="1017638"/>
            <a:ext cx="8947522" cy="835609"/>
          </a:xfrm>
        </p:spPr>
        <p:txBody>
          <a:bodyPr/>
          <a:lstStyle/>
          <a:p>
            <a:pPr algn="ctr"/>
            <a:r>
              <a:rPr lang="en-US" sz="4000" dirty="0">
                <a:latin typeface="Times New Roman" panose="02020603050405020304" pitchFamily="18" charset="0"/>
                <a:cs typeface="Times New Roman" panose="02020603050405020304" pitchFamily="18" charset="0"/>
              </a:rPr>
              <a:t>Additional Parameters</a:t>
            </a:r>
          </a:p>
        </p:txBody>
      </p:sp>
      <p:sp>
        <p:nvSpPr>
          <p:cNvPr id="3" name="Content Placeholder 2">
            <a:extLst>
              <a:ext uri="{FF2B5EF4-FFF2-40B4-BE49-F238E27FC236}">
                <a16:creationId xmlns="" xmlns:a16="http://schemas.microsoft.com/office/drawing/2014/main" id="{543939FB-E665-46A0-B462-0BE79C9FB13F}"/>
              </a:ext>
            </a:extLst>
          </p:cNvPr>
          <p:cNvSpPr>
            <a:spLocks noGrp="1"/>
          </p:cNvSpPr>
          <p:nvPr>
            <p:ph idx="1"/>
          </p:nvPr>
        </p:nvSpPr>
        <p:spPr>
          <a:xfrm>
            <a:off x="1103312" y="1853249"/>
            <a:ext cx="8946541" cy="3795384"/>
          </a:xfrm>
        </p:spPr>
        <p:txBody>
          <a:bodyPr>
            <a:normAutofit/>
          </a:bodyPr>
          <a:lstStyle/>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Currently, there is no consensus on the optimal technique for achieving maximum efficacy for HIPEC.</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Interstitial fluid pressure and the flow rate significantly influence the quality of HIPEC treatment.</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Though intra-abdominal fluid pressure impacts both fluid pressure gradient and hypothermia, it may lead to renal failure and ischemia.</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Flow rates facilitate the achievement of hyperthermia and the heating process. However, to optimize HIPEC efficacy, equilibrium is essential.</a:t>
            </a:r>
          </a:p>
        </p:txBody>
      </p:sp>
    </p:spTree>
    <p:extLst>
      <p:ext uri="{BB962C8B-B14F-4D97-AF65-F5344CB8AC3E}">
        <p14:creationId xmlns="" xmlns:p14="http://schemas.microsoft.com/office/powerpoint/2010/main" val="1466147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3F9A89-3A97-437A-BA04-9D3EDA40A6D6}"/>
              </a:ext>
            </a:extLst>
          </p:cNvPr>
          <p:cNvSpPr>
            <a:spLocks noGrp="1"/>
          </p:cNvSpPr>
          <p:nvPr>
            <p:ph type="title"/>
          </p:nvPr>
        </p:nvSpPr>
        <p:spPr>
          <a:xfrm>
            <a:off x="265470" y="474080"/>
            <a:ext cx="5663382" cy="661219"/>
          </a:xfrm>
        </p:spPr>
        <p:txBody>
          <a:bodyPr/>
          <a:lstStyle/>
          <a:p>
            <a:pPr algn="ctr"/>
            <a:r>
              <a:rPr lang="en-US" sz="4000" dirty="0">
                <a:latin typeface="Times New Roman" panose="02020603050405020304" pitchFamily="18" charset="0"/>
                <a:cs typeface="Times New Roman" panose="02020603050405020304" pitchFamily="18" charset="0"/>
              </a:rPr>
              <a:t>Discussion</a:t>
            </a:r>
          </a:p>
        </p:txBody>
      </p:sp>
      <p:pic>
        <p:nvPicPr>
          <p:cNvPr id="6" name="Content Placeholder 5">
            <a:extLst>
              <a:ext uri="{FF2B5EF4-FFF2-40B4-BE49-F238E27FC236}">
                <a16:creationId xmlns="" xmlns:a16="http://schemas.microsoft.com/office/drawing/2014/main" id="{445CC573-0F74-41A7-8BF4-8EC79C87485B}"/>
              </a:ext>
            </a:extLst>
          </p:cNvPr>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6454879" y="1163730"/>
            <a:ext cx="5248198" cy="4920186"/>
          </a:xfrm>
        </p:spPr>
      </p:pic>
      <p:sp>
        <p:nvSpPr>
          <p:cNvPr id="4" name="Text Placeholder 3">
            <a:extLst>
              <a:ext uri="{FF2B5EF4-FFF2-40B4-BE49-F238E27FC236}">
                <a16:creationId xmlns="" xmlns:a16="http://schemas.microsoft.com/office/drawing/2014/main" id="{7A2FBF32-1E4F-4954-AB2C-CE253C19047B}"/>
              </a:ext>
            </a:extLst>
          </p:cNvPr>
          <p:cNvSpPr>
            <a:spLocks noGrp="1"/>
          </p:cNvSpPr>
          <p:nvPr>
            <p:ph type="body" sz="half" idx="2"/>
          </p:nvPr>
        </p:nvSpPr>
        <p:spPr>
          <a:xfrm>
            <a:off x="265470" y="1163730"/>
            <a:ext cx="5663382" cy="5038173"/>
          </a:xfrm>
        </p:spPr>
        <p:txBody>
          <a:bodyPr>
            <a:noAutofit/>
          </a:bodyPr>
          <a:lstStyle/>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A combination of CRS and HIPEC has significant oncological benefits, which could be curative.</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Lethality of most HIPEC drugs and medications increases with rising temperatures.</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The peritoneal cavity, drug concentration, heat, and perfusate volume impact drug clearance and peritoneal accumulation.</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Factors considered in the determination of drug volume are absolute volume and the patient’s body surface.</a:t>
            </a:r>
          </a:p>
          <a:p>
            <a:endParaRPr lang="en-US" sz="2400" dirty="0"/>
          </a:p>
        </p:txBody>
      </p:sp>
    </p:spTree>
    <p:extLst>
      <p:ext uri="{BB962C8B-B14F-4D97-AF65-F5344CB8AC3E}">
        <p14:creationId xmlns="" xmlns:p14="http://schemas.microsoft.com/office/powerpoint/2010/main" val="4103281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91D421-6DB4-417E-B8BB-24B704A9EFA4}"/>
              </a:ext>
            </a:extLst>
          </p:cNvPr>
          <p:cNvSpPr>
            <a:spLocks noGrp="1"/>
          </p:cNvSpPr>
          <p:nvPr>
            <p:ph type="title"/>
          </p:nvPr>
        </p:nvSpPr>
        <p:spPr>
          <a:xfrm>
            <a:off x="1103312" y="958644"/>
            <a:ext cx="8947522" cy="894603"/>
          </a:xfrm>
        </p:spPr>
        <p:txBody>
          <a:bodyPr/>
          <a:lstStyle/>
          <a:p>
            <a:pPr algn="ctr"/>
            <a:r>
              <a:rPr lang="en-US" sz="4000"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 xmlns:a16="http://schemas.microsoft.com/office/drawing/2014/main" id="{9E5A8E99-342E-46DB-8AF1-B5CE0409BD83}"/>
              </a:ext>
            </a:extLst>
          </p:cNvPr>
          <p:cNvSpPr>
            <a:spLocks noGrp="1"/>
          </p:cNvSpPr>
          <p:nvPr>
            <p:ph idx="1"/>
          </p:nvPr>
        </p:nvSpPr>
        <p:spPr>
          <a:xfrm>
            <a:off x="1103312" y="1853248"/>
            <a:ext cx="8946541" cy="4395152"/>
          </a:xfrm>
        </p:spPr>
        <p:txBody>
          <a:bodyPr>
            <a:normAutofit/>
          </a:bodyPr>
          <a:lstStyle/>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Each parameter has significant impacts on the effectiveness of the treatment approach adopted.</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Interdependence between the parameters influences the results obtained through HIPEC treatments.</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Patient selection is vital and plays a universal role in determining HITEC treatment outcomes.</a:t>
            </a:r>
          </a:p>
          <a:p>
            <a:pPr>
              <a:spcBef>
                <a:spcPts val="0"/>
              </a:spcBef>
              <a:spcAft>
                <a:spcPts val="0"/>
              </a:spcAf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Further evaluation of the parameters will contribute to improved efficacy of HIPEC treatments.</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93711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6E1230-495C-443D-B0C2-7846C9CEB9C2}"/>
              </a:ext>
            </a:extLst>
          </p:cNvPr>
          <p:cNvSpPr>
            <a:spLocks noGrp="1"/>
          </p:cNvSpPr>
          <p:nvPr>
            <p:ph type="title"/>
          </p:nvPr>
        </p:nvSpPr>
        <p:spPr>
          <a:xfrm>
            <a:off x="1103312" y="1017638"/>
            <a:ext cx="8947522" cy="835609"/>
          </a:xfrm>
        </p:spPr>
        <p:txBody>
          <a:bodyPr/>
          <a:lstStyle/>
          <a:p>
            <a:pPr algn="ctr"/>
            <a:r>
              <a:rPr lang="en-US" sz="4000" dirty="0">
                <a:latin typeface="Times New Roman" panose="02020603050405020304" pitchFamily="18" charset="0"/>
                <a:cs typeface="Times New Roman" panose="02020603050405020304" pitchFamily="18" charset="0"/>
              </a:rPr>
              <a:t>Multiple Choice Questions</a:t>
            </a:r>
          </a:p>
        </p:txBody>
      </p:sp>
      <p:sp>
        <p:nvSpPr>
          <p:cNvPr id="3" name="Content Placeholder 2">
            <a:extLst>
              <a:ext uri="{FF2B5EF4-FFF2-40B4-BE49-F238E27FC236}">
                <a16:creationId xmlns="" xmlns:a16="http://schemas.microsoft.com/office/drawing/2014/main" id="{CA0B9177-9315-4CED-B629-21BEA2A892A6}"/>
              </a:ext>
            </a:extLst>
          </p:cNvPr>
          <p:cNvSpPr>
            <a:spLocks noGrp="1"/>
          </p:cNvSpPr>
          <p:nvPr>
            <p:ph idx="1"/>
          </p:nvPr>
        </p:nvSpPr>
        <p:spPr>
          <a:xfrm>
            <a:off x="1103312" y="1853248"/>
            <a:ext cx="8946541" cy="4395152"/>
          </a:xfrm>
        </p:spPr>
        <p:txBody>
          <a:bodyPr>
            <a:normAutofit/>
          </a:bodyPr>
          <a:lstStyle/>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The combination of CRS and HIPEC procedures is effective in facilitating cancer treatment with curative intent? TRUE or FALSE?</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HIPEC procedures are long-period, taking a time range of between 30 to 120 minutes to achieve sufficient cell death, TRUE or FALSE?</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Not all Basel cancer patients are suitable for CRS and HIPEC procedures, TRUE or FALSE?</a:t>
            </a: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How does heat influence synergism between cytotoxic drugs and hyperthermia?</a:t>
            </a:r>
          </a:p>
        </p:txBody>
      </p:sp>
    </p:spTree>
    <p:extLst>
      <p:ext uri="{BB962C8B-B14F-4D97-AF65-F5344CB8AC3E}">
        <p14:creationId xmlns="" xmlns:p14="http://schemas.microsoft.com/office/powerpoint/2010/main" val="2455685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3CE29D-F1A2-46D2-BAD6-DD5BF7D2B4C7}"/>
              </a:ext>
            </a:extLst>
          </p:cNvPr>
          <p:cNvSpPr>
            <a:spLocks noGrp="1"/>
          </p:cNvSpPr>
          <p:nvPr>
            <p:ph type="title"/>
          </p:nvPr>
        </p:nvSpPr>
        <p:spPr>
          <a:xfrm>
            <a:off x="1103312" y="899652"/>
            <a:ext cx="8660120" cy="953596"/>
          </a:xfrm>
        </p:spPr>
        <p:txBody>
          <a:bodyPr/>
          <a:lstStyle/>
          <a:p>
            <a:pPr algn="ctr"/>
            <a:r>
              <a:rPr lang="en-US" sz="4000" dirty="0">
                <a:latin typeface="Times New Roman" panose="02020603050405020304" pitchFamily="18" charset="0"/>
                <a:cs typeface="Times New Roman" panose="02020603050405020304" pitchFamily="18" charset="0"/>
              </a:rPr>
              <a:t>Answers</a:t>
            </a:r>
          </a:p>
        </p:txBody>
      </p:sp>
      <p:sp>
        <p:nvSpPr>
          <p:cNvPr id="3" name="Content Placeholder 2">
            <a:extLst>
              <a:ext uri="{FF2B5EF4-FFF2-40B4-BE49-F238E27FC236}">
                <a16:creationId xmlns="" xmlns:a16="http://schemas.microsoft.com/office/drawing/2014/main" id="{F149781D-5C30-4A59-B3D1-434DC6F218CA}"/>
              </a:ext>
            </a:extLst>
          </p:cNvPr>
          <p:cNvSpPr>
            <a:spLocks noGrp="1"/>
          </p:cNvSpPr>
          <p:nvPr>
            <p:ph idx="1"/>
          </p:nvPr>
        </p:nvSpPr>
        <p:spPr>
          <a:xfrm>
            <a:off x="1103313" y="1853248"/>
            <a:ext cx="8660120" cy="3308687"/>
          </a:xfrm>
        </p:spPr>
        <p:txBody>
          <a:bodyPr>
            <a:normAutofit/>
          </a:bodyPr>
          <a:lstStyle/>
          <a:p>
            <a:pPr>
              <a:spcBef>
                <a:spcPts val="0"/>
              </a:spcBef>
              <a:spcAft>
                <a:spcPts val="0"/>
              </a:spcAft>
              <a:buFont typeface="+mj-lt"/>
              <a:buAutoNum type="arabicPeriod"/>
            </a:pPr>
            <a:r>
              <a:rPr lang="en-US" sz="2400" dirty="0">
                <a:effectLst/>
                <a:latin typeface="Times New Roman" panose="02020603050405020304" pitchFamily="18" charset="0"/>
                <a:cs typeface="Times New Roman" panose="02020603050405020304" pitchFamily="18" charset="0"/>
              </a:rPr>
              <a:t>True</a:t>
            </a:r>
          </a:p>
          <a:p>
            <a:pPr>
              <a:spcBef>
                <a:spcPts val="0"/>
              </a:spcBef>
              <a:spcAft>
                <a:spcPts val="0"/>
              </a:spcAft>
              <a:buFont typeface="+mj-lt"/>
              <a:buAutoNum type="arabicPeriod"/>
            </a:pPr>
            <a:r>
              <a:rPr lang="en-US" sz="2400" dirty="0">
                <a:effectLst/>
                <a:latin typeface="Times New Roman" panose="02020603050405020304" pitchFamily="18" charset="0"/>
                <a:cs typeface="Times New Roman" panose="02020603050405020304" pitchFamily="18" charset="0"/>
              </a:rPr>
              <a:t>False</a:t>
            </a:r>
          </a:p>
          <a:p>
            <a:pPr>
              <a:spcBef>
                <a:spcPts val="0"/>
              </a:spcBef>
              <a:spcAft>
                <a:spcPts val="0"/>
              </a:spcAft>
              <a:buFont typeface="+mj-lt"/>
              <a:buAutoNum type="arabicPeriod"/>
            </a:pPr>
            <a:r>
              <a:rPr lang="en-US" sz="2400" dirty="0">
                <a:effectLst/>
                <a:latin typeface="Times New Roman" panose="02020603050405020304" pitchFamily="18" charset="0"/>
                <a:cs typeface="Times New Roman" panose="02020603050405020304" pitchFamily="18" charset="0"/>
              </a:rPr>
              <a:t>True</a:t>
            </a:r>
          </a:p>
          <a:p>
            <a:pPr>
              <a:spcBef>
                <a:spcPts val="0"/>
              </a:spcBef>
              <a:spcAft>
                <a:spcPts val="0"/>
              </a:spcAft>
              <a:buFont typeface="+mj-lt"/>
              <a:buAutoNum type="arabicPeriod"/>
            </a:pPr>
            <a:r>
              <a:rPr lang="en-US" sz="2400" dirty="0">
                <a:effectLst/>
                <a:latin typeface="Times New Roman" panose="02020603050405020304" pitchFamily="18" charset="0"/>
                <a:cs typeface="Times New Roman" panose="02020603050405020304" pitchFamily="18" charset="0"/>
              </a:rPr>
              <a:t>Heat reduces interstitial pressures while increasing permeability, which facilitates synergism between cytotoxic drugs and hyperthermia. </a:t>
            </a:r>
          </a:p>
        </p:txBody>
      </p:sp>
    </p:spTree>
    <p:extLst>
      <p:ext uri="{BB962C8B-B14F-4D97-AF65-F5344CB8AC3E}">
        <p14:creationId xmlns="" xmlns:p14="http://schemas.microsoft.com/office/powerpoint/2010/main" val="620742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808D6E-FD0B-445E-A216-C436FBE8A3AF}"/>
              </a:ext>
            </a:extLst>
          </p:cNvPr>
          <p:cNvSpPr>
            <a:spLocks noGrp="1"/>
          </p:cNvSpPr>
          <p:nvPr>
            <p:ph type="title"/>
          </p:nvPr>
        </p:nvSpPr>
        <p:spPr>
          <a:xfrm>
            <a:off x="646111" y="452718"/>
            <a:ext cx="9404723" cy="800896"/>
          </a:xfrm>
        </p:spPr>
        <p:txBody>
          <a:bodyPr/>
          <a:lstStyle/>
          <a:p>
            <a:pPr algn="ctr"/>
            <a:r>
              <a:rPr lang="en-US" sz="4000"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 xmlns:a16="http://schemas.microsoft.com/office/drawing/2014/main" id="{986537E3-3DBC-4DF0-A54B-20F8EE2C5314}"/>
              </a:ext>
            </a:extLst>
          </p:cNvPr>
          <p:cNvSpPr>
            <a:spLocks noGrp="1"/>
          </p:cNvSpPr>
          <p:nvPr>
            <p:ph idx="1"/>
          </p:nvPr>
        </p:nvSpPr>
        <p:spPr>
          <a:xfrm>
            <a:off x="103239" y="1253614"/>
            <a:ext cx="11828205" cy="5309418"/>
          </a:xfrm>
        </p:spPr>
        <p:txBody>
          <a:bodyPr>
            <a:noAutofit/>
          </a:bodyPr>
          <a:lstStyle/>
          <a:p>
            <a:pPr marR="0" algn="just">
              <a:lnSpc>
                <a:spcPct val="107000"/>
              </a:lnSpc>
              <a:spcBef>
                <a:spcPts val="0"/>
              </a:spcBef>
              <a:spcAft>
                <a:spcPts val="800"/>
              </a:spcAft>
              <a:buFont typeface="Wingdings" panose="05000000000000000000" pitchFamily="2" charset="2"/>
              <a:buChar char="v"/>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Goodman, M. D., McPartland, S., Detelich, D., &amp; Saif, M. W. (2016). Chemotherapy for intraperitoneal use: a review of hyperthermic intraperitoneal chemotherapy and early post-operative intraperitoneal chemotherapy.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gastrointestinal oncology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45.</a:t>
            </a:r>
          </a:p>
          <a:p>
            <a:pPr marR="0" algn="just">
              <a:lnSpc>
                <a:spcPct val="107000"/>
              </a:lnSpc>
              <a:spcBef>
                <a:spcPts val="0"/>
              </a:spcBef>
              <a:spcAft>
                <a:spcPts val="800"/>
              </a:spcAft>
              <a:buFont typeface="Wingdings" panose="05000000000000000000" pitchFamily="2" charset="2"/>
              <a:buChar char="v"/>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Park, E. J., Ahn, J., Gwak, S. W., Park, K. S., Baik, S. H., &amp; Hwang, S. J. (2018). Pharmacologic properties of the carrier solutions for hyperthermic intraperitoneal chemotherapy: comparative analyses between water and lipid carrier solutions in the rat model.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Annals of surgical oncology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25</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(11), 3185-3192.</a:t>
            </a:r>
          </a:p>
          <a:p>
            <a:pPr marR="0" algn="just">
              <a:lnSpc>
                <a:spcPct val="107000"/>
              </a:lnSpc>
              <a:spcBef>
                <a:spcPts val="0"/>
              </a:spcBef>
              <a:spcAft>
                <a:spcPts val="800"/>
              </a:spcAft>
              <a:buFont typeface="Wingdings" panose="05000000000000000000" pitchFamily="2" charset="2"/>
              <a:buChar char="v"/>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Reymond, M. A., Solass, W., Nadiradze, G., Horvath, P., &amp; Königsrainer, A. (2019). Principle of PIPAC.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Cancer Regional Therapy: HAI, HIPEC, HILP, ILI, PIPAC and Beyond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235.</a:t>
            </a:r>
          </a:p>
          <a:p>
            <a:pPr marR="0" algn="just">
              <a:lnSpc>
                <a:spcPct val="107000"/>
              </a:lnSpc>
              <a:spcBef>
                <a:spcPts val="0"/>
              </a:spcBef>
              <a:spcAft>
                <a:spcPts val="800"/>
              </a:spcAft>
              <a:buFont typeface="Wingdings" panose="05000000000000000000" pitchFamily="2" charset="2"/>
              <a:buChar char="v"/>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Sorrentino, L., Serra, F., Cabry, F., De Julis, S., Barbieri, E., Girardis, M., ... &amp; Gelmini, R. (2019). Cytoreductive surgery and HIPEC in a 14 years old patient with peritoneal recurrence of adenocarcinoma of the right colon.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International journal of surgery case reports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57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118-121.</a:t>
            </a:r>
          </a:p>
          <a:p>
            <a:pPr marR="0" algn="just">
              <a:lnSpc>
                <a:spcPct val="107000"/>
              </a:lnSpc>
              <a:spcBef>
                <a:spcPts val="0"/>
              </a:spcBef>
              <a:spcAft>
                <a:spcPts val="800"/>
              </a:spcAft>
              <a:buFont typeface="Wingdings" panose="05000000000000000000" pitchFamily="2" charset="2"/>
              <a:buChar char="v"/>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Testa, U., Petrucci, E., Pasquini, L., Castelli, G., &amp; Pelosi, E. (2018). Ovarian cancers: genetic abnormalities, tumor heterogeneity and progression, clonal evolution and cancer stem cells.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Medicines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5</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16.</a:t>
            </a:r>
          </a:p>
          <a:p>
            <a:pPr marR="0" algn="just">
              <a:lnSpc>
                <a:spcPct val="107000"/>
              </a:lnSpc>
              <a:spcBef>
                <a:spcPts val="0"/>
              </a:spcBef>
              <a:spcAft>
                <a:spcPts val="800"/>
              </a:spcAft>
              <a:buFont typeface="Wingdings" panose="05000000000000000000" pitchFamily="2" charset="2"/>
              <a:buChar char="v"/>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Yurttas, C., Hoffmann, G., Tolios, A., Haen, S. P., Schwab, M., Königsrainer, I., ... &amp; Löffler, M. W. (2018). Systematic review of variations in hyperthermic intraperitoneal chemotherapy (HIPEC) for peritoneal metastasis from colorectal cancer.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clinical medicine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(12), 567.</a:t>
            </a:r>
          </a:p>
          <a:p>
            <a:pPr>
              <a:buFont typeface="Wingdings" panose="05000000000000000000" pitchFamily="2" charset="2"/>
              <a:buChar char="v"/>
            </a:pPr>
            <a:endParaRPr lang="en-US" sz="1800" dirty="0"/>
          </a:p>
        </p:txBody>
      </p:sp>
    </p:spTree>
    <p:extLst>
      <p:ext uri="{BB962C8B-B14F-4D97-AF65-F5344CB8AC3E}">
        <p14:creationId xmlns="" xmlns:p14="http://schemas.microsoft.com/office/powerpoint/2010/main" val="17797733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131</TotalTime>
  <Words>2479</Words>
  <Application>Microsoft Office PowerPoint</Application>
  <PresentationFormat>Custom</PresentationFormat>
  <Paragraphs>96</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Ion</vt:lpstr>
      <vt:lpstr>HIPEC and Perfusion-Case Study</vt:lpstr>
      <vt:lpstr>Background</vt:lpstr>
      <vt:lpstr>Background (Cont.)</vt:lpstr>
      <vt:lpstr>Parameters: Chemotherapy </vt:lpstr>
      <vt:lpstr>Carrier Solution</vt:lpstr>
      <vt:lpstr>Dosage and Perfusate Volume and Temperature</vt:lpstr>
      <vt:lpstr>Duration and HIPEC Delivery Techniques</vt:lpstr>
      <vt:lpstr>Patient Selection</vt:lpstr>
      <vt:lpstr>Additional Parameters</vt:lpstr>
      <vt:lpstr>Discussion</vt:lpstr>
      <vt:lpstr>Conclusion</vt:lpstr>
      <vt:lpstr>Multiple Choice Questions</vt:lpstr>
      <vt:lpstr>Answers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Maina</dc:creator>
  <cp:lastModifiedBy>Kevin</cp:lastModifiedBy>
  <cp:revision>37</cp:revision>
  <dcterms:created xsi:type="dcterms:W3CDTF">2020-10-22T15:58:52Z</dcterms:created>
  <dcterms:modified xsi:type="dcterms:W3CDTF">2020-10-22T20:58:04Z</dcterms:modified>
</cp:coreProperties>
</file>